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5" r:id="rId12"/>
    <p:sldId id="266" r:id="rId13"/>
    <p:sldId id="267" r:id="rId14"/>
    <p:sldId id="269" r:id="rId15"/>
    <p:sldId id="270" r:id="rId16"/>
    <p:sldId id="278" r:id="rId17"/>
    <p:sldId id="279" r:id="rId18"/>
    <p:sldId id="271" r:id="rId19"/>
    <p:sldId id="272" r:id="rId20"/>
    <p:sldId id="273" r:id="rId21"/>
    <p:sldId id="274" r:id="rId22"/>
    <p:sldId id="275" r:id="rId23"/>
    <p:sldId id="277" r:id="rId24"/>
    <p:sldId id="280" r:id="rId25"/>
    <p:sldId id="281" r:id="rId26"/>
    <p:sldId id="282" r:id="rId27"/>
    <p:sldId id="284" r:id="rId28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57B01-B675-4D8A-9042-1C996BA8CAE4}" type="datetimeFigureOut">
              <a:rPr lang="zh-TW" altLang="en-US" smtClean="0"/>
              <a:pPr/>
              <a:t>2016/3/8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A865E-D37D-4175-957E-5735243B015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57B01-B675-4D8A-9042-1C996BA8CAE4}" type="datetimeFigureOut">
              <a:rPr lang="zh-TW" altLang="en-US" smtClean="0"/>
              <a:pPr/>
              <a:t>2016/3/8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A865E-D37D-4175-957E-5735243B015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57B01-B675-4D8A-9042-1C996BA8CAE4}" type="datetimeFigureOut">
              <a:rPr lang="zh-TW" altLang="en-US" smtClean="0"/>
              <a:pPr/>
              <a:t>2016/3/8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A865E-D37D-4175-957E-5735243B015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57B01-B675-4D8A-9042-1C996BA8CAE4}" type="datetimeFigureOut">
              <a:rPr lang="zh-TW" altLang="en-US" smtClean="0"/>
              <a:pPr/>
              <a:t>2016/3/8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A865E-D37D-4175-957E-5735243B015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57B01-B675-4D8A-9042-1C996BA8CAE4}" type="datetimeFigureOut">
              <a:rPr lang="zh-TW" altLang="en-US" smtClean="0"/>
              <a:pPr/>
              <a:t>2016/3/8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A865E-D37D-4175-957E-5735243B015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57B01-B675-4D8A-9042-1C996BA8CAE4}" type="datetimeFigureOut">
              <a:rPr lang="zh-TW" altLang="en-US" smtClean="0"/>
              <a:pPr/>
              <a:t>2016/3/8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A865E-D37D-4175-957E-5735243B015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57B01-B675-4D8A-9042-1C996BA8CAE4}" type="datetimeFigureOut">
              <a:rPr lang="zh-TW" altLang="en-US" smtClean="0"/>
              <a:pPr/>
              <a:t>2016/3/8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A865E-D37D-4175-957E-5735243B015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57B01-B675-4D8A-9042-1C996BA8CAE4}" type="datetimeFigureOut">
              <a:rPr lang="zh-TW" altLang="en-US" smtClean="0"/>
              <a:pPr/>
              <a:t>2016/3/8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A865E-D37D-4175-957E-5735243B015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57B01-B675-4D8A-9042-1C996BA8CAE4}" type="datetimeFigureOut">
              <a:rPr lang="zh-TW" altLang="en-US" smtClean="0"/>
              <a:pPr/>
              <a:t>2016/3/8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A865E-D37D-4175-957E-5735243B015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57B01-B675-4D8A-9042-1C996BA8CAE4}" type="datetimeFigureOut">
              <a:rPr lang="zh-TW" altLang="en-US" smtClean="0"/>
              <a:pPr/>
              <a:t>2016/3/8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A865E-D37D-4175-957E-5735243B015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57B01-B675-4D8A-9042-1C996BA8CAE4}" type="datetimeFigureOut">
              <a:rPr lang="zh-TW" altLang="en-US" smtClean="0"/>
              <a:pPr/>
              <a:t>2016/3/8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A865E-D37D-4175-957E-5735243B015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F57B01-B675-4D8A-9042-1C996BA8CAE4}" type="datetimeFigureOut">
              <a:rPr lang="zh-TW" altLang="en-US" smtClean="0"/>
              <a:pPr/>
              <a:t>2016/3/8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5A865E-D37D-4175-957E-5735243B015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VSAFT2 Example 12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1D benchmark forward and inversion</a:t>
            </a:r>
          </a:p>
          <a:p>
            <a:r>
              <a:rPr lang="en-US" altLang="zh-TW" dirty="0" smtClean="0"/>
              <a:t>Yu-Li Wang</a:t>
            </a:r>
          </a:p>
          <a:p>
            <a:r>
              <a:rPr lang="en-US" altLang="zh-TW" dirty="0" smtClean="0"/>
              <a:t>2016.03.07</a:t>
            </a:r>
            <a:endParaRPr lang="zh-TW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548680"/>
            <a:ext cx="8136904" cy="4347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橢圓 4"/>
          <p:cNvSpPr/>
          <p:nvPr/>
        </p:nvSpPr>
        <p:spPr>
          <a:xfrm>
            <a:off x="683568" y="2780928"/>
            <a:ext cx="1728192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橢圓 5"/>
          <p:cNvSpPr/>
          <p:nvPr/>
        </p:nvSpPr>
        <p:spPr>
          <a:xfrm>
            <a:off x="3995936" y="548680"/>
            <a:ext cx="2736304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933056"/>
            <a:ext cx="3131840" cy="2591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向下箭號 7"/>
          <p:cNvSpPr/>
          <p:nvPr/>
        </p:nvSpPr>
        <p:spPr>
          <a:xfrm>
            <a:off x="1331640" y="3356992"/>
            <a:ext cx="216024" cy="64807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Initial condition</a:t>
            </a:r>
          </a:p>
          <a:p>
            <a:pPr lvl="1"/>
            <a:r>
              <a:rPr lang="en-US" altLang="zh-TW" dirty="0" smtClean="0"/>
              <a:t>Pressure/Total Head</a:t>
            </a:r>
          </a:p>
          <a:p>
            <a:endParaRPr lang="zh-TW" alt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2492896"/>
            <a:ext cx="2952328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橢圓 4"/>
          <p:cNvSpPr/>
          <p:nvPr/>
        </p:nvSpPr>
        <p:spPr>
          <a:xfrm>
            <a:off x="4788024" y="2708920"/>
            <a:ext cx="266429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橢圓 5"/>
          <p:cNvSpPr/>
          <p:nvPr/>
        </p:nvSpPr>
        <p:spPr>
          <a:xfrm>
            <a:off x="6660232" y="3284984"/>
            <a:ext cx="86409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橢圓 6"/>
          <p:cNvSpPr/>
          <p:nvPr/>
        </p:nvSpPr>
        <p:spPr>
          <a:xfrm>
            <a:off x="6660232" y="5229200"/>
            <a:ext cx="86409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橢圓 7"/>
          <p:cNvSpPr/>
          <p:nvPr/>
        </p:nvSpPr>
        <p:spPr>
          <a:xfrm>
            <a:off x="6660232" y="5517232"/>
            <a:ext cx="86409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r>
              <a:rPr lang="en-US" altLang="zh-TW" dirty="0" smtClean="0"/>
              <a:t>Boundary Condition</a:t>
            </a:r>
          </a:p>
          <a:p>
            <a:endParaRPr lang="en-US" altLang="zh-TW" dirty="0"/>
          </a:p>
          <a:p>
            <a:endParaRPr lang="zh-TW" alt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96752"/>
            <a:ext cx="8496944" cy="470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橢圓 4"/>
          <p:cNvSpPr/>
          <p:nvPr/>
        </p:nvSpPr>
        <p:spPr>
          <a:xfrm>
            <a:off x="1475656" y="2564904"/>
            <a:ext cx="1224136" cy="10801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橢圓 5"/>
          <p:cNvSpPr/>
          <p:nvPr/>
        </p:nvSpPr>
        <p:spPr>
          <a:xfrm>
            <a:off x="611560" y="2636912"/>
            <a:ext cx="86409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橢圓 6"/>
          <p:cNvSpPr/>
          <p:nvPr/>
        </p:nvSpPr>
        <p:spPr>
          <a:xfrm>
            <a:off x="3275856" y="3284984"/>
            <a:ext cx="288032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橢圓 7"/>
          <p:cNvSpPr/>
          <p:nvPr/>
        </p:nvSpPr>
        <p:spPr>
          <a:xfrm>
            <a:off x="3275856" y="5157192"/>
            <a:ext cx="288032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橢圓 8"/>
          <p:cNvSpPr/>
          <p:nvPr/>
        </p:nvSpPr>
        <p:spPr>
          <a:xfrm>
            <a:off x="3275856" y="4221088"/>
            <a:ext cx="288032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文字方塊 9"/>
          <p:cNvSpPr txBox="1"/>
          <p:nvPr/>
        </p:nvSpPr>
        <p:spPr>
          <a:xfrm>
            <a:off x="3275856" y="321297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solidFill>
                  <a:srgbClr val="FF0000"/>
                </a:solidFill>
              </a:rPr>
              <a:t>1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3275856" y="414908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>
                <a:solidFill>
                  <a:srgbClr val="FF0000"/>
                </a:solidFill>
              </a:rPr>
              <a:t>3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14" name="文字方塊 13"/>
          <p:cNvSpPr txBox="1"/>
          <p:nvPr/>
        </p:nvSpPr>
        <p:spPr>
          <a:xfrm>
            <a:off x="3275856" y="508518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>
                <a:solidFill>
                  <a:srgbClr val="FF0000"/>
                </a:solidFill>
              </a:rPr>
              <a:t>2</a:t>
            </a:r>
            <a:endParaRPr lang="zh-TW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r>
              <a:rPr lang="en-US" altLang="zh-TW" dirty="0" smtClean="0"/>
              <a:t>Left BC                            Right BC</a:t>
            </a:r>
            <a:endParaRPr lang="zh-TW" alt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12776"/>
            <a:ext cx="3960440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412776"/>
            <a:ext cx="3888432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4193704"/>
            <a:ext cx="5976664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Well</a:t>
            </a:r>
          </a:p>
          <a:p>
            <a:endParaRPr lang="en-US" altLang="zh-TW" dirty="0"/>
          </a:p>
          <a:p>
            <a:endParaRPr lang="zh-TW" altLang="en-US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132856"/>
            <a:ext cx="8051329" cy="4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橢圓 5"/>
          <p:cNvSpPr/>
          <p:nvPr/>
        </p:nvSpPr>
        <p:spPr>
          <a:xfrm>
            <a:off x="611560" y="4437112"/>
            <a:ext cx="86409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橢圓 6"/>
          <p:cNvSpPr/>
          <p:nvPr/>
        </p:nvSpPr>
        <p:spPr>
          <a:xfrm>
            <a:off x="1043608" y="5661248"/>
            <a:ext cx="1512168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文字方塊 7"/>
          <p:cNvSpPr txBox="1"/>
          <p:nvPr/>
        </p:nvSpPr>
        <p:spPr>
          <a:xfrm>
            <a:off x="1259632" y="6021288"/>
            <a:ext cx="208823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No need in this case</a:t>
            </a:r>
            <a:endParaRPr lang="zh-TW" alt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r>
              <a:rPr lang="en-US" altLang="zh-TW" dirty="0" smtClean="0"/>
              <a:t>Save and Run</a:t>
            </a:r>
            <a:endParaRPr lang="zh-TW" alt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84784"/>
            <a:ext cx="8106585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橢圓 4"/>
          <p:cNvSpPr/>
          <p:nvPr/>
        </p:nvSpPr>
        <p:spPr>
          <a:xfrm>
            <a:off x="539552" y="1628800"/>
            <a:ext cx="576064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橢圓 5"/>
          <p:cNvSpPr/>
          <p:nvPr/>
        </p:nvSpPr>
        <p:spPr>
          <a:xfrm>
            <a:off x="1403648" y="1628800"/>
            <a:ext cx="108012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2564904"/>
            <a:ext cx="5112568" cy="4138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View the Result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Material field</a:t>
            </a:r>
          </a:p>
          <a:p>
            <a:pPr lvl="1"/>
            <a:r>
              <a:rPr lang="en-US" altLang="zh-TW" dirty="0" smtClean="0"/>
              <a:t>material_tecplot.dat</a:t>
            </a:r>
          </a:p>
          <a:p>
            <a:r>
              <a:rPr lang="en-US" altLang="zh-TW" dirty="0" smtClean="0"/>
              <a:t>Hydrograph/Breakthrough Curve</a:t>
            </a:r>
          </a:p>
          <a:p>
            <a:pPr lvl="1"/>
            <a:r>
              <a:rPr lang="en-US" altLang="zh-TW" dirty="0" smtClean="0"/>
              <a:t>FwdObs-Stress1.dat</a:t>
            </a:r>
            <a:endParaRPr lang="en-US" altLang="zh-TW" dirty="0"/>
          </a:p>
          <a:p>
            <a:r>
              <a:rPr lang="en-US" altLang="zh-TW" dirty="0" smtClean="0"/>
              <a:t>State Variables Contour (Head/Flux/Tracer)</a:t>
            </a:r>
          </a:p>
          <a:p>
            <a:pPr lvl="1"/>
            <a:r>
              <a:rPr lang="en-US" altLang="zh-TW" dirty="0" smtClean="0"/>
              <a:t>Plot-Stress1.dat</a:t>
            </a:r>
          </a:p>
          <a:p>
            <a:endParaRPr lang="zh-TW" alt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64096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878058"/>
            <a:ext cx="5832648" cy="478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Inverse Problem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Purpose</a:t>
            </a:r>
          </a:p>
          <a:p>
            <a:pPr lvl="1"/>
            <a:r>
              <a:rPr lang="en-US" altLang="zh-TW" dirty="0" smtClean="0"/>
              <a:t>Estimate hydraulic property fields</a:t>
            </a:r>
          </a:p>
          <a:p>
            <a:r>
              <a:rPr lang="en-US" altLang="zh-TW" dirty="0" smtClean="0"/>
              <a:t>Problem definition</a:t>
            </a:r>
          </a:p>
          <a:p>
            <a:r>
              <a:rPr lang="en-US" altLang="zh-TW" dirty="0" smtClean="0"/>
              <a:t>Material</a:t>
            </a:r>
          </a:p>
          <a:p>
            <a:pPr lvl="1"/>
            <a:r>
              <a:rPr lang="en-US" altLang="zh-TW" dirty="0" smtClean="0"/>
              <a:t>for </a:t>
            </a:r>
            <a:r>
              <a:rPr lang="en-US" altLang="zh-TW" dirty="0" err="1" smtClean="0"/>
              <a:t>krig</a:t>
            </a:r>
            <a:endParaRPr lang="en-US" altLang="zh-TW" dirty="0" smtClean="0"/>
          </a:p>
          <a:p>
            <a:r>
              <a:rPr lang="en-US" altLang="zh-TW" dirty="0" smtClean="0"/>
              <a:t>Well</a:t>
            </a:r>
          </a:p>
          <a:p>
            <a:pPr lvl="1"/>
            <a:r>
              <a:rPr lang="en-US" altLang="zh-TW" dirty="0" smtClean="0"/>
              <a:t>Observed head</a:t>
            </a:r>
          </a:p>
          <a:p>
            <a:endParaRPr lang="zh-TW" alt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140968"/>
            <a:ext cx="3888432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Problem definition</a:t>
            </a:r>
          </a:p>
          <a:p>
            <a:endParaRPr lang="zh-TW" alt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2276872"/>
            <a:ext cx="2880828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橢圓 4"/>
          <p:cNvSpPr/>
          <p:nvPr/>
        </p:nvSpPr>
        <p:spPr>
          <a:xfrm>
            <a:off x="6732240" y="4365104"/>
            <a:ext cx="108012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Link with </a:t>
            </a:r>
            <a:r>
              <a:rPr lang="en-US" altLang="zh-TW" dirty="0" err="1" smtClean="0"/>
              <a:t>Tecplot</a:t>
            </a:r>
            <a:endParaRPr lang="en-US" altLang="zh-TW" dirty="0" smtClean="0"/>
          </a:p>
          <a:p>
            <a:r>
              <a:rPr lang="en-US" altLang="zh-TW" dirty="0" smtClean="0"/>
              <a:t>Forward Problem</a:t>
            </a:r>
          </a:p>
          <a:p>
            <a:pPr lvl="1"/>
            <a:r>
              <a:rPr lang="en-US" altLang="zh-TW" dirty="0" smtClean="0"/>
              <a:t>Setup</a:t>
            </a:r>
          </a:p>
          <a:p>
            <a:pPr lvl="1"/>
            <a:r>
              <a:rPr lang="en-US" altLang="zh-TW" dirty="0" smtClean="0"/>
              <a:t>View the Result</a:t>
            </a:r>
            <a:endParaRPr lang="en-US" altLang="zh-TW" dirty="0"/>
          </a:p>
          <a:p>
            <a:r>
              <a:rPr lang="en-US" altLang="zh-TW" dirty="0" smtClean="0"/>
              <a:t>Inverse Problem</a:t>
            </a:r>
          </a:p>
          <a:p>
            <a:pPr lvl="1"/>
            <a:r>
              <a:rPr lang="en-US" altLang="zh-TW" dirty="0" smtClean="0"/>
              <a:t>Setup</a:t>
            </a:r>
          </a:p>
          <a:p>
            <a:pPr lvl="1"/>
            <a:r>
              <a:rPr lang="en-US" altLang="zh-TW" dirty="0" smtClean="0"/>
              <a:t>View the Result</a:t>
            </a:r>
          </a:p>
          <a:p>
            <a:endParaRPr lang="en-US" altLang="zh-TW" dirty="0" smtClean="0"/>
          </a:p>
          <a:p>
            <a:endParaRPr lang="zh-TW" alt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r>
              <a:rPr lang="en-US" altLang="zh-TW" dirty="0" smtClean="0"/>
              <a:t>Material for </a:t>
            </a:r>
            <a:r>
              <a:rPr lang="en-US" altLang="zh-TW" dirty="0" err="1" smtClean="0"/>
              <a:t>krig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Unconditional mean</a:t>
            </a:r>
          </a:p>
          <a:p>
            <a:pPr lvl="1"/>
            <a:r>
              <a:rPr lang="en-US" altLang="zh-TW" dirty="0" smtClean="0"/>
              <a:t>Unconditional </a:t>
            </a:r>
            <a:r>
              <a:rPr lang="en-US" altLang="zh-TW" dirty="0" err="1" smtClean="0"/>
              <a:t>var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Correlation scale</a:t>
            </a:r>
          </a:p>
          <a:p>
            <a:pPr lvl="1"/>
            <a:r>
              <a:rPr lang="en-US" altLang="zh-TW" dirty="0" err="1" smtClean="0"/>
              <a:t>Variogram</a:t>
            </a:r>
            <a:endParaRPr lang="en-US" altLang="zh-TW" dirty="0" smtClean="0"/>
          </a:p>
          <a:p>
            <a:endParaRPr lang="zh-TW" alt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284984"/>
            <a:ext cx="6480720" cy="3413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橢圓 4"/>
          <p:cNvSpPr/>
          <p:nvPr/>
        </p:nvSpPr>
        <p:spPr>
          <a:xfrm>
            <a:off x="5148064" y="4797152"/>
            <a:ext cx="2736304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橢圓 5"/>
          <p:cNvSpPr/>
          <p:nvPr/>
        </p:nvSpPr>
        <p:spPr>
          <a:xfrm>
            <a:off x="4283968" y="4941168"/>
            <a:ext cx="36004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r>
              <a:rPr lang="en-US" altLang="zh-TW" dirty="0" smtClean="0"/>
              <a:t>Observed head</a:t>
            </a:r>
            <a:endParaRPr lang="zh-TW" alt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276872"/>
            <a:ext cx="7848872" cy="4182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橢圓 4"/>
          <p:cNvSpPr/>
          <p:nvPr/>
        </p:nvSpPr>
        <p:spPr>
          <a:xfrm>
            <a:off x="1259632" y="3717032"/>
            <a:ext cx="108012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橢圓 5"/>
          <p:cNvSpPr/>
          <p:nvPr/>
        </p:nvSpPr>
        <p:spPr>
          <a:xfrm>
            <a:off x="3995936" y="4221088"/>
            <a:ext cx="108012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0768"/>
            <a:ext cx="8784976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橢圓 4"/>
          <p:cNvSpPr/>
          <p:nvPr/>
        </p:nvSpPr>
        <p:spPr>
          <a:xfrm>
            <a:off x="1259632" y="5373216"/>
            <a:ext cx="108012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橢圓 5"/>
          <p:cNvSpPr/>
          <p:nvPr/>
        </p:nvSpPr>
        <p:spPr>
          <a:xfrm>
            <a:off x="4644008" y="4293096"/>
            <a:ext cx="108012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r>
              <a:rPr lang="en-US" altLang="zh-TW" dirty="0" smtClean="0"/>
              <a:t>Save and Run</a:t>
            </a:r>
            <a:endParaRPr lang="zh-TW" altLang="en-US" dirty="0" smtClean="0"/>
          </a:p>
          <a:p>
            <a:endParaRPr lang="zh-TW" alt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84784"/>
            <a:ext cx="8106585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橢圓 4"/>
          <p:cNvSpPr/>
          <p:nvPr/>
        </p:nvSpPr>
        <p:spPr>
          <a:xfrm>
            <a:off x="539552" y="1628800"/>
            <a:ext cx="576064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橢圓 5"/>
          <p:cNvSpPr/>
          <p:nvPr/>
        </p:nvSpPr>
        <p:spPr>
          <a:xfrm>
            <a:off x="1403648" y="1628800"/>
            <a:ext cx="108012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View the Result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Material field</a:t>
            </a:r>
          </a:p>
          <a:p>
            <a:pPr lvl="1"/>
            <a:r>
              <a:rPr lang="en-US" altLang="zh-TW" dirty="0" smtClean="0"/>
              <a:t>kestimate.dat</a:t>
            </a:r>
          </a:p>
          <a:p>
            <a:r>
              <a:rPr lang="en-US" altLang="zh-TW" dirty="0" smtClean="0"/>
              <a:t>Head Calibration</a:t>
            </a:r>
          </a:p>
          <a:p>
            <a:pPr lvl="1"/>
            <a:r>
              <a:rPr lang="en-US" altLang="zh-TW" dirty="0" smtClean="0"/>
              <a:t>scatterplot_head.dat</a:t>
            </a:r>
            <a:endParaRPr lang="en-US" altLang="zh-TW" dirty="0"/>
          </a:p>
          <a:p>
            <a:r>
              <a:rPr lang="en-US" altLang="zh-TW" dirty="0" smtClean="0"/>
              <a:t>Convergence Criteria</a:t>
            </a:r>
          </a:p>
          <a:p>
            <a:pPr lvl="1"/>
            <a:r>
              <a:rPr lang="en-US" altLang="zh-TW" dirty="0" smtClean="0"/>
              <a:t>criteria.dat</a:t>
            </a:r>
          </a:p>
          <a:p>
            <a:endParaRPr lang="zh-TW" alt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648072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916832"/>
            <a:ext cx="5472608" cy="46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4624"/>
            <a:ext cx="3824808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90146"/>
            <a:ext cx="3800017" cy="3450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41041" y="3429000"/>
            <a:ext cx="3807423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3501008"/>
            <a:ext cx="3878957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Questions and Comments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Link with </a:t>
            </a:r>
            <a:r>
              <a:rPr lang="en-US" altLang="zh-TW" dirty="0" err="1" smtClean="0"/>
              <a:t>Tecplot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Purpose</a:t>
            </a:r>
          </a:p>
          <a:p>
            <a:pPr lvl="1"/>
            <a:r>
              <a:rPr lang="en-US" altLang="zh-TW" dirty="0" smtClean="0"/>
              <a:t>View the result</a:t>
            </a:r>
            <a:endParaRPr lang="en-US" altLang="zh-TW" dirty="0"/>
          </a:p>
          <a:p>
            <a:endParaRPr lang="zh-TW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1628800"/>
            <a:ext cx="4824536" cy="1320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3140968"/>
            <a:ext cx="5832648" cy="358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Forward Problem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TW" dirty="0" smtClean="0"/>
              <a:t>Purpose</a:t>
            </a:r>
          </a:p>
          <a:p>
            <a:pPr lvl="1"/>
            <a:r>
              <a:rPr lang="en-US" altLang="zh-TW" dirty="0" smtClean="0"/>
              <a:t>Generate head data</a:t>
            </a:r>
          </a:p>
          <a:p>
            <a:r>
              <a:rPr lang="en-US" altLang="zh-TW" dirty="0" smtClean="0"/>
              <a:t>Geometry</a:t>
            </a:r>
          </a:p>
          <a:p>
            <a:r>
              <a:rPr lang="en-US" altLang="zh-TW" dirty="0" smtClean="0"/>
              <a:t>Problem definition</a:t>
            </a:r>
          </a:p>
          <a:p>
            <a:r>
              <a:rPr lang="en-US" altLang="zh-TW" dirty="0" smtClean="0"/>
              <a:t>Material</a:t>
            </a:r>
          </a:p>
          <a:p>
            <a:r>
              <a:rPr lang="en-US" altLang="zh-TW" dirty="0" smtClean="0"/>
              <a:t>Initial Condition</a:t>
            </a:r>
          </a:p>
          <a:p>
            <a:r>
              <a:rPr lang="en-US" altLang="zh-TW" dirty="0" smtClean="0"/>
              <a:t>Boundary Condition</a:t>
            </a:r>
          </a:p>
          <a:p>
            <a:r>
              <a:rPr lang="en-US" altLang="zh-TW" dirty="0" smtClean="0"/>
              <a:t>Well</a:t>
            </a:r>
          </a:p>
          <a:p>
            <a:endParaRPr lang="en-US" altLang="zh-TW" dirty="0"/>
          </a:p>
          <a:p>
            <a:endParaRPr lang="en-US" altLang="zh-TW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Geometry</a:t>
            </a:r>
          </a:p>
          <a:p>
            <a:pPr lvl="1"/>
            <a:r>
              <a:rPr lang="en-US" altLang="zh-TW" dirty="0" smtClean="0"/>
              <a:t>Number of element</a:t>
            </a:r>
          </a:p>
          <a:p>
            <a:pPr lvl="1"/>
            <a:r>
              <a:rPr lang="en-US" altLang="zh-TW" dirty="0" smtClean="0"/>
              <a:t>Spacing of single element</a:t>
            </a:r>
          </a:p>
          <a:p>
            <a:endParaRPr lang="zh-TW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212976"/>
            <a:ext cx="4176464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933056"/>
            <a:ext cx="4032448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2088232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橢圓 4"/>
          <p:cNvSpPr/>
          <p:nvPr/>
        </p:nvSpPr>
        <p:spPr>
          <a:xfrm>
            <a:off x="683568" y="3789040"/>
            <a:ext cx="86409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764704"/>
            <a:ext cx="8640960" cy="555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Problem definition</a:t>
            </a:r>
          </a:p>
          <a:p>
            <a:pPr lvl="1"/>
            <a:r>
              <a:rPr lang="en-US" altLang="zh-TW" dirty="0" smtClean="0"/>
              <a:t>Problem type</a:t>
            </a:r>
          </a:p>
          <a:p>
            <a:pPr lvl="2"/>
            <a:r>
              <a:rPr lang="en-US" altLang="zh-TW" dirty="0" smtClean="0"/>
              <a:t>Steady/Transient</a:t>
            </a:r>
          </a:p>
          <a:p>
            <a:pPr lvl="2"/>
            <a:r>
              <a:rPr lang="en-US" altLang="zh-TW" dirty="0" smtClean="0"/>
              <a:t>Flow/Tracer</a:t>
            </a:r>
          </a:p>
          <a:p>
            <a:pPr lvl="1"/>
            <a:r>
              <a:rPr lang="en-US" altLang="zh-TW" dirty="0" smtClean="0"/>
              <a:t>Flow type</a:t>
            </a:r>
          </a:p>
          <a:p>
            <a:pPr lvl="2"/>
            <a:r>
              <a:rPr lang="en-US" altLang="zh-TW" dirty="0" smtClean="0"/>
              <a:t>Horizontal/Vertical</a:t>
            </a:r>
          </a:p>
          <a:p>
            <a:pPr lvl="1"/>
            <a:r>
              <a:rPr lang="en-US" altLang="zh-TW" dirty="0" smtClean="0"/>
              <a:t>Model type</a:t>
            </a:r>
          </a:p>
          <a:p>
            <a:pPr lvl="2"/>
            <a:r>
              <a:rPr lang="en-US" altLang="zh-TW" dirty="0" smtClean="0"/>
              <a:t>Forward/Inverse</a:t>
            </a:r>
            <a:endParaRPr lang="en-US" altLang="zh-TW" dirty="0"/>
          </a:p>
          <a:p>
            <a:endParaRPr lang="en-US" altLang="zh-TW" dirty="0" smtClean="0"/>
          </a:p>
          <a:p>
            <a:endParaRPr lang="zh-TW" alt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1484784"/>
            <a:ext cx="2664296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r>
              <a:rPr lang="en-US" altLang="zh-TW" dirty="0" smtClean="0"/>
              <a:t>Material</a:t>
            </a:r>
          </a:p>
          <a:p>
            <a:pPr lvl="1"/>
            <a:r>
              <a:rPr lang="en-US" altLang="zh-TW" dirty="0" smtClean="0"/>
              <a:t>Mean, </a:t>
            </a:r>
            <a:r>
              <a:rPr lang="en-US" altLang="zh-TW" dirty="0" err="1" smtClean="0"/>
              <a:t>var</a:t>
            </a:r>
            <a:r>
              <a:rPr lang="en-US" altLang="zh-TW" dirty="0" smtClean="0"/>
              <a:t>, correlation scale</a:t>
            </a:r>
            <a:endParaRPr lang="zh-TW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04864"/>
            <a:ext cx="7573322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橢圓 4"/>
          <p:cNvSpPr/>
          <p:nvPr/>
        </p:nvSpPr>
        <p:spPr>
          <a:xfrm>
            <a:off x="107504" y="4437112"/>
            <a:ext cx="86409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橢圓 6"/>
          <p:cNvSpPr/>
          <p:nvPr/>
        </p:nvSpPr>
        <p:spPr>
          <a:xfrm>
            <a:off x="3635896" y="5733256"/>
            <a:ext cx="86409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4509120"/>
            <a:ext cx="241176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橢圓 8"/>
          <p:cNvSpPr/>
          <p:nvPr/>
        </p:nvSpPr>
        <p:spPr>
          <a:xfrm>
            <a:off x="3563888" y="4437112"/>
            <a:ext cx="5400600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160</Words>
  <Application>Microsoft Office PowerPoint</Application>
  <PresentationFormat>如螢幕大小 (4:3)</PresentationFormat>
  <Paragraphs>77</Paragraphs>
  <Slides>27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27</vt:i4>
      </vt:variant>
    </vt:vector>
  </HeadingPairs>
  <TitlesOfParts>
    <vt:vector size="28" baseType="lpstr">
      <vt:lpstr>Office 佈景主題</vt:lpstr>
      <vt:lpstr>VSAFT2 Example 12</vt:lpstr>
      <vt:lpstr>投影片 2</vt:lpstr>
      <vt:lpstr>Link with Tecplot</vt:lpstr>
      <vt:lpstr>Forward Problem</vt:lpstr>
      <vt:lpstr>投影片 5</vt:lpstr>
      <vt:lpstr>投影片 6</vt:lpstr>
      <vt:lpstr>投影片 7</vt:lpstr>
      <vt:lpstr>投影片 8</vt:lpstr>
      <vt:lpstr>投影片 9</vt:lpstr>
      <vt:lpstr>投影片 10</vt:lpstr>
      <vt:lpstr>投影片 11</vt:lpstr>
      <vt:lpstr>投影片 12</vt:lpstr>
      <vt:lpstr>投影片 13</vt:lpstr>
      <vt:lpstr>投影片 14</vt:lpstr>
      <vt:lpstr>投影片 15</vt:lpstr>
      <vt:lpstr>View the Result</vt:lpstr>
      <vt:lpstr>投影片 17</vt:lpstr>
      <vt:lpstr>Inverse Problem</vt:lpstr>
      <vt:lpstr>投影片 19</vt:lpstr>
      <vt:lpstr>投影片 20</vt:lpstr>
      <vt:lpstr>投影片 21</vt:lpstr>
      <vt:lpstr>投影片 22</vt:lpstr>
      <vt:lpstr>投影片 23</vt:lpstr>
      <vt:lpstr>View the Result</vt:lpstr>
      <vt:lpstr>投影片 25</vt:lpstr>
      <vt:lpstr>投影片 26</vt:lpstr>
      <vt:lpstr>Questions and Comments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user</dc:creator>
  <cp:lastModifiedBy>user</cp:lastModifiedBy>
  <cp:revision>26</cp:revision>
  <dcterms:created xsi:type="dcterms:W3CDTF">2016-03-07T22:08:24Z</dcterms:created>
  <dcterms:modified xsi:type="dcterms:W3CDTF">2016-03-08T19:14:30Z</dcterms:modified>
</cp:coreProperties>
</file>